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0"/>
  </p:notesMasterIdLst>
  <p:handoutMasterIdLst>
    <p:handoutMasterId r:id="rId11"/>
  </p:handoutMasterIdLst>
  <p:sldIdLst>
    <p:sldId id="767" r:id="rId2"/>
    <p:sldId id="802" r:id="rId3"/>
    <p:sldId id="801" r:id="rId4"/>
    <p:sldId id="795" r:id="rId5"/>
    <p:sldId id="803" r:id="rId6"/>
    <p:sldId id="804" r:id="rId7"/>
    <p:sldId id="805" r:id="rId8"/>
    <p:sldId id="806" r:id="rId9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pitchFamily="18" charset="-34"/>
      </a:defRPr>
    </a:lvl9pPr>
  </p:defaultTextStyle>
  <p:extLst>
    <p:ext uri="{521415D9-36F7-43E2-AB2F-B90AF26B5E84}">
      <p14:sectionLst xmlns:p14="http://schemas.microsoft.com/office/powerpoint/2010/main">
        <p14:section name="Untitled Section" id="{3B64B4BF-5698-41AE-BA48-D9C2F4856E79}">
          <p14:sldIdLst>
            <p14:sldId id="767"/>
            <p14:sldId id="802"/>
            <p14:sldId id="801"/>
            <p14:sldId id="795"/>
            <p14:sldId id="803"/>
            <p14:sldId id="804"/>
            <p14:sldId id="805"/>
            <p14:sldId id="8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CC"/>
    <a:srgbClr val="66FF99"/>
    <a:srgbClr val="FF99FF"/>
    <a:srgbClr val="CC0066"/>
    <a:srgbClr val="000099"/>
    <a:srgbClr val="FFCCFF"/>
    <a:srgbClr val="544000"/>
    <a:srgbClr val="CC33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5326" autoAdjust="0"/>
  </p:normalViewPr>
  <p:slideViewPr>
    <p:cSldViewPr>
      <p:cViewPr varScale="1">
        <p:scale>
          <a:sx n="76" d="100"/>
          <a:sy n="76" d="100"/>
        </p:scale>
        <p:origin x="11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3888713375609"/>
          <c:y val="0.15928460894310548"/>
          <c:w val="0.45589263734483165"/>
          <c:h val="0.778215503128132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หัวข้อในการให้คำปรึกษา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66FF99"/>
              </a:solidFill>
            </c:spPr>
          </c:dPt>
          <c:dPt>
            <c:idx val="3"/>
            <c:bubble3D val="0"/>
            <c:spPr>
              <a:solidFill>
                <a:srgbClr val="FF66CC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7.628524961008416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/>
                      <a:t>เส้นใยและสิ่ง</a:t>
                    </a:r>
                    <a:r>
                      <a:rPr lang="th-TH" dirty="0" smtClean="0"/>
                      <a:t>ทอ 10</a:t>
                    </a:r>
                    <a:endParaRPr lang="th-TH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398859837720684"/>
                  <c:y val="7.4723497841956241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/>
                      <a:t>ผลิตภัณฑ์จาก</a:t>
                    </a:r>
                    <a:r>
                      <a:rPr lang="th-TH" dirty="0" smtClean="0"/>
                      <a:t>ผ้า</a:t>
                    </a:r>
                  </a:p>
                  <a:p>
                    <a:pPr>
                      <a:defRPr sz="2400" b="1">
                        <a:solidFill>
                          <a:schemeClr val="accent2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 smtClean="0"/>
                      <a:t>6</a:t>
                    </a:r>
                    <a:endParaRPr lang="th-TH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838540037642999E-2"/>
                  <c:y val="-9.911356133703676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2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/>
                      <a:t>อาหารและโภชนาการ, </a:t>
                    </a:r>
                    <a:r>
                      <a:rPr lang="th-TH" dirty="0" smtClean="0"/>
                      <a:t>82</a:t>
                    </a:r>
                    <a:endParaRPr lang="th-TH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776336643049848E-3"/>
                  <c:y val="0.1031763678518723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544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/>
                      <a:t>อาหารและการพัฒนาผลิต
</a:t>
                    </a:r>
                    <a:r>
                      <a:rPr lang="th-TH" dirty="0" smtClean="0"/>
                      <a:t>ภัณฑ์ 28</a:t>
                    </a:r>
                    <a:endParaRPr lang="th-TH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46432016353459E-2"/>
                  <c:y val="0.1065683159368886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/>
                      <a:t>การจัด</a:t>
                    </a:r>
                    <a:r>
                      <a:rPr lang="th-TH" dirty="0" smtClean="0"/>
                      <a:t>ดอกไม้</a:t>
                    </a:r>
                  </a:p>
                  <a:p>
                    <a:pPr>
                      <a:defRPr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 smtClean="0"/>
                      <a:t>22</a:t>
                    </a:r>
                    <a:endParaRPr lang="th-TH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105342632998577E-2"/>
                  <c:y val="-9.5670732910032724E-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defRPr>
                    </a:pPr>
                    <a:r>
                      <a:rPr lang="th-TH" dirty="0" smtClean="0"/>
                      <a:t>อื่นๆ </a:t>
                    </a:r>
                    <a:r>
                      <a:rPr lang="th-TH" dirty="0"/>
                      <a:t>2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เส้นใยและสิ่งทอ</c:v>
                </c:pt>
                <c:pt idx="1">
                  <c:v>ผลิตภัณฑ์จากผ้า</c:v>
                </c:pt>
                <c:pt idx="2">
                  <c:v>อาหารและโภชนาการ</c:v>
                </c:pt>
                <c:pt idx="3">
                  <c:v>อาหารและการพัฒนาผลิต
ภัณฑ์</c:v>
                </c:pt>
                <c:pt idx="4">
                  <c:v>การจัดดอกไม้</c:v>
                </c:pt>
                <c:pt idx="5">
                  <c:v>อื่นๆ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51</c:v>
                </c:pt>
                <c:pt idx="3">
                  <c:v>19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r>
              <a:rPr lang="th-TH" sz="2400" dirty="0">
                <a:solidFill>
                  <a:srgbClr val="0070C0"/>
                </a:solidFill>
              </a:rPr>
              <a:t>ค่าเฉลี่ยความพึงพอใจในด้านต่างๆ</a:t>
            </a:r>
          </a:p>
        </c:rich>
      </c:tx>
      <c:layout>
        <c:manualLayout>
          <c:xMode val="edge"/>
          <c:yMode val="edge"/>
          <c:x val="0.31683092867829388"/>
          <c:y val="3.418803418803419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29"/>
      <c:rotY val="20"/>
      <c:depthPercent val="100"/>
      <c:rAngAx val="1"/>
    </c:view3D>
    <c:floor>
      <c:thickness val="0"/>
      <c:spPr>
        <a:noFill/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48751080671E-2"/>
          <c:y val="0.19789987789987792"/>
          <c:w val="0.91434607787428634"/>
          <c:h val="0.43720034995625545"/>
        </c:manualLayout>
      </c:layout>
      <c:bar3DChart>
        <c:barDir val="col"/>
        <c:grouping val="standard"/>
        <c:varyColors val="1"/>
        <c:ser>
          <c:idx val="0"/>
          <c:order val="0"/>
          <c:spPr>
            <a:solidFill>
              <a:srgbClr val="FF0066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700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66CC"/>
              </a:solidFill>
              <a:ln w="12700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2700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1.0996563573883162E-2"/>
                  <c:y val="-2.93040293040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4982817869416315E-3"/>
                  <c:y val="-2.44200244200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94845360824743E-2"/>
                  <c:y val="-1.465201465201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43986254295534E-2"/>
                  <c:y val="-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H SarabunPSK"/>
                    <a:ea typeface="TH SarabunPSK"/>
                    <a:cs typeface="TH SarabunPSK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Sheet1!$A$64:$E$64</c:f>
              <c:strCache>
                <c:ptCount val="4"/>
                <c:pt idx="0">
                  <c:v>ด้านกระบวนการ ขั้นตอนการให้บริการ</c:v>
                </c:pt>
                <c:pt idx="1">
                  <c:v>เจ้าหน้าที่ผู้ให้บริการ</c:v>
                </c:pt>
                <c:pt idx="2">
                  <c:v>ด้านข้อมูล</c:v>
                </c:pt>
                <c:pt idx="3">
                  <c:v>ภาพรวมความพึงพอใจในการให้บริการ</c:v>
                </c:pt>
              </c:strCache>
            </c:strRef>
          </c:cat>
          <c:val>
            <c:numRef>
              <c:f>Sheet1!$A$65:$D$65</c:f>
              <c:numCache>
                <c:formatCode>General</c:formatCode>
                <c:ptCount val="4"/>
                <c:pt idx="0">
                  <c:v>4.6399999999999997</c:v>
                </c:pt>
                <c:pt idx="1">
                  <c:v>4.66</c:v>
                </c:pt>
                <c:pt idx="2">
                  <c:v>4.79</c:v>
                </c:pt>
                <c:pt idx="3">
                  <c:v>4.76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-1170072960"/>
        <c:axId val="-1170078400"/>
        <c:axId val="-1000687760"/>
      </c:bar3DChart>
      <c:catAx>
        <c:axId val="-11700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70C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-117007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70078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th-TH"/>
          </a:p>
        </c:txPr>
        <c:crossAx val="-1170072960"/>
        <c:crosses val="autoZero"/>
        <c:crossBetween val="between"/>
      </c:valAx>
      <c:serAx>
        <c:axId val="-100068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-1170078400"/>
        <c:crosses val="autoZero"/>
      </c:serAx>
      <c:spPr>
        <a:solidFill>
          <a:sysClr val="window" lastClr="FFFFFF"/>
        </a:solidFill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143414-46F0-46AF-8730-7F2FA6251F0F}" type="datetimeFigureOut">
              <a:rPr lang="th-TH"/>
              <a:pPr>
                <a:defRPr/>
              </a:pPr>
              <a:t>18/10/61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31A89-8EF6-4592-8162-A92ECABA1A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68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174029-3397-48F7-95DF-BC337027B27B}" type="datetimeFigureOut">
              <a:rPr lang="th-TH"/>
              <a:pPr>
                <a:defRPr/>
              </a:pPr>
              <a:t>18/10/61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F630DF-C45E-4AF6-B622-BB093BBE0D4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64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B63BA-9C87-425C-846C-2BC5E9EE6E62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878FA-3300-40FE-A59C-173706F0005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33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B236B-C547-4EC4-9A37-BF104F0BE18F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9B573-6783-4572-9A22-B3335BF3D40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00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4CA63-258B-4479-B2CB-EA395A96F0E5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743F1-3AAC-4ACA-BF67-EBF6C22C982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44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68148F-E858-42EE-A9A4-16771E494504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BC0C-BB4F-48C8-B7F5-06FA1257915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98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DC40F-2DD2-4856-BAE2-C49997EB2869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BF4B8-9546-49A1-9289-DC020E91D98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72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53E5E-9158-4C95-BF71-FA0FEDB54F1B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13851-A02E-4FEA-83EE-53AB0125C3A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7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43585-96C5-47EE-B3F6-727D55C446F4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C7FA0-169C-4770-84BD-805E101838A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85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86125-3DC2-43BA-B2DB-0A581FF88E40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6033E-62AF-47D8-9983-6FA17695A12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9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34784-73E8-4FC6-908D-6254CD86138F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AD52F-61FF-4222-83E4-43D6C816D3A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044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A5A22-F717-4590-8EF3-13D9F823573B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03876-8F68-4EDB-B25E-AD4E1671597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31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9E628-D174-459C-865E-8088ED6050AC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30797-CD33-4D06-B19F-7491953749B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21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6090CC-FFB5-4CE4-8CDD-EEE5C8D62B8D}" type="datetimeFigureOut">
              <a:rPr lang="th-TH" smtClean="0"/>
              <a:pPr>
                <a:defRPr/>
              </a:pPr>
              <a:t>18/10/61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E3D391-6396-47C5-A640-30C19BACE65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3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พาวเวอพ้อย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038"/>
            <a:ext cx="9205384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395536" y="980728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pPr algn="ctr"/>
            <a:r>
              <a:rPr lang="th-TH" sz="4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โครงการให้คำปรึกษาและบริการข้อมูลเทคโนโลยีด้านคหกรรมศาสตร์ การออกแบบผลิตภัณฑ์</a:t>
            </a:r>
          </a:p>
          <a:p>
            <a:pPr algn="ctr"/>
            <a:r>
              <a:rPr lang="th-TH" sz="4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และบรรจุภัณฑ์ ประจำปีงบประมาณ พ.ศ. 2561</a:t>
            </a:r>
          </a:p>
          <a:p>
            <a:pPr algn="ctr"/>
            <a:endParaRPr lang="th-TH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ศูนย์คลินิกเทคโนโลยีโชติเวช</a:t>
            </a:r>
          </a:p>
          <a:p>
            <a:pPr algn="ctr"/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มหาลัยวิทยาลัยเทคโนโลยีราชมงคลพระนคร</a:t>
            </a:r>
            <a:endParaRPr lang="th-TH" sz="4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4293096"/>
            <a:ext cx="741682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1" y="81236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126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พาวเวอพ้อย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79" y="0"/>
            <a:ext cx="9191228" cy="68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inictech.most.go.th/online/images/callcenter_flow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7119"/>
            <a:ext cx="3024336" cy="22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/>
          <a:stretch/>
        </p:blipFill>
        <p:spPr bwMode="auto">
          <a:xfrm>
            <a:off x="4669693" y="3034330"/>
            <a:ext cx="4248472" cy="107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กล่องข้อความ 8"/>
          <p:cNvSpPr txBox="1">
            <a:spLocks noGrp="1"/>
          </p:cNvSpPr>
          <p:nvPr>
            <p:ph type="title"/>
          </p:nvPr>
        </p:nvSpPr>
        <p:spPr>
          <a:xfrm>
            <a:off x="1403648" y="464280"/>
            <a:ext cx="6336704" cy="769441"/>
          </a:xfrm>
          <a:prstGeom prst="rect">
            <a:avLst/>
          </a:prstGeom>
          <a:noFill/>
          <a:ln w="76200">
            <a:solidFill>
              <a:srgbClr val="FF66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ให้บริการคำปรึกษาทางโนโลยี จำนวน 112</a:t>
            </a:r>
          </a:p>
        </p:txBody>
      </p:sp>
      <p:sp>
        <p:nvSpPr>
          <p:cNvPr id="8" name="ลูกศรขวา 2"/>
          <p:cNvSpPr/>
          <p:nvPr/>
        </p:nvSpPr>
        <p:spPr>
          <a:xfrm>
            <a:off x="3807442" y="3361029"/>
            <a:ext cx="629587" cy="388156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กล่องข้อความ 8"/>
          <p:cNvSpPr txBox="1"/>
          <p:nvPr/>
        </p:nvSpPr>
        <p:spPr>
          <a:xfrm>
            <a:off x="4275639" y="1571195"/>
            <a:ext cx="4400817" cy="1092607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ผู้รับบริการติดต่อเข้ามาทางโทรศัพท์ จำนวน 20 คน</a:t>
            </a:r>
          </a:p>
          <a:p>
            <a:pPr>
              <a:spcBef>
                <a:spcPts val="600"/>
              </a:spcBef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สอบถามด้วยตนเอง  จำนวน 3 คน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73" y="4941168"/>
            <a:ext cx="376044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37" y="4345533"/>
            <a:ext cx="23225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3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พาวเวอพ้อย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งานแอ๊ป\อื่นๆ\งานนำเสนอ ประชุมคณะกรรมการคณะฯ\ประชุมรัฐบาลใหม่\S__17653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93" y="2172097"/>
            <a:ext cx="2664296" cy="18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งานแอ๊ป\อื่นๆ\งานนำเสนอ ประชุมคณะกรรมการคณะฯ\ประชุมรัฐบาลใหม่\S__688455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r="3348" b="7166"/>
          <a:stretch/>
        </p:blipFill>
        <p:spPr bwMode="auto">
          <a:xfrm>
            <a:off x="205697" y="1956895"/>
            <a:ext cx="3506077" cy="21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งานแอ๊ป\อื่นๆ\งานนำเสนอ ประชุมคณะกรรมการคณะฯ\ประชุมรัฐบาลใหม่\S__688455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/>
        </p:blipFill>
        <p:spPr bwMode="auto">
          <a:xfrm>
            <a:off x="6398393" y="4283520"/>
            <a:ext cx="2664296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งานแอ๊ป\อื่นๆ\งานนำเสนอ ประชุมคณะกรรมการคณะฯ\ประชุมรัฐบาลใหม่\S__176537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95" y="2266206"/>
            <a:ext cx="2401083" cy="17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งานแอ๊ป\อื่นๆ\งานนำเสนอ ประชุมคณะกรรมการคณะฯ\ประชุมรัฐบาลใหม่\S__688455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94" y="4283520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5">
            <a:hlinkClick r:id="" action="ppaction://noaction"/>
            <a:extLst>
              <a:ext uri="{FF2B5EF4-FFF2-40B4-BE49-F238E27FC236}">
                <a16:creationId xmlns="" xmlns:a16="http://schemas.microsoft.com/office/drawing/2014/main" id="{28FAC68A-D53B-47D1-ACA0-95471940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16633"/>
            <a:ext cx="6408712" cy="158417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25527">
            <a:solidFill>
              <a:sysClr val="window" lastClr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ให้คำปรึกษา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โครงการให้บริการ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คำปรึกษาและบริการข้อมูลเทคโนโลยีคหกรรม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การ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ออกแบบผลิตภัณฑ์และบรรจุภัณฑ์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งบประมาณ</a:t>
            </a:r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กระทรวงวิทยาศาสตร์และเทคโนโลยี ประจำปี พ.ศ.2561</a:t>
            </a:r>
          </a:p>
        </p:txBody>
      </p:sp>
      <p:pic>
        <p:nvPicPr>
          <p:cNvPr id="3074" name="Picture 2" descr="C:\Users\user\Desktop\S__1765376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/>
        </p:blipFill>
        <p:spPr bwMode="auto">
          <a:xfrm>
            <a:off x="205696" y="4254920"/>
            <a:ext cx="3506077" cy="19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6" y="116633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พาวเวอพ้อย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4625"/>
              </p:ext>
            </p:extLst>
          </p:nvPr>
        </p:nvGraphicFramePr>
        <p:xfrm>
          <a:off x="611560" y="1628800"/>
          <a:ext cx="7615758" cy="446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07704" y="260648"/>
            <a:ext cx="5832648" cy="864096"/>
          </a:xfrm>
          <a:prstGeom prst="rect">
            <a:avLst/>
          </a:prstGeom>
          <a:solidFill>
            <a:srgbClr val="FF99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จำนวนผู้เข้ารับคำปรึกษา 135 คน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พ.ค. 61)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โครงการให้บริการคำปรึกษาและบริการ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ข้อมูลฯ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9"/>
          <p:cNvSpPr/>
          <p:nvPr/>
        </p:nvSpPr>
        <p:spPr>
          <a:xfrm>
            <a:off x="1691680" y="254968"/>
            <a:ext cx="90264" cy="864096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266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70" y="-100956"/>
            <a:ext cx="9282887" cy="695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8"/>
          <p:cNvSpPr txBox="1">
            <a:spLocks/>
          </p:cNvSpPr>
          <p:nvPr/>
        </p:nvSpPr>
        <p:spPr>
          <a:xfrm>
            <a:off x="1814465" y="358309"/>
            <a:ext cx="5544616" cy="830997"/>
          </a:xfrm>
          <a:prstGeom prst="rect">
            <a:avLst/>
          </a:prstGeom>
          <a:noFill/>
          <a:ln w="76200">
            <a:solidFill>
              <a:srgbClr val="FF66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ให้บริการคำปรึกษาโดยการสอบถามด้วยตนเอง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578282" cy="16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กล่องข้อความ 8"/>
          <p:cNvSpPr txBox="1">
            <a:spLocks/>
          </p:cNvSpPr>
          <p:nvPr/>
        </p:nvSpPr>
        <p:spPr>
          <a:xfrm>
            <a:off x="3433638" y="1556792"/>
            <a:ext cx="3958209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</a:pPr>
            <a:r>
              <a:rPr lang="th-TH" sz="1800" b="1" dirty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>นางสาวฐิติพร  ธรรม</a:t>
            </a:r>
            <a:r>
              <a:rPr lang="th-TH" sz="1800" b="1" dirty="0" smtClean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>พิทักษ์     </a:t>
            </a:r>
          </a:p>
          <a:p>
            <a:pPr lvl="0" algn="ctr" defTabSz="914400">
              <a:lnSpc>
                <a:spcPct val="100000"/>
              </a:lnSpc>
            </a:pPr>
            <a:r>
              <a:rPr lang="th-TH" sz="1800" b="1" dirty="0" smtClean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> มีความประสงค์อยากหารายได้เสริมหรืออาจะเป็นรายได้หลักโดยคิดอยากจะมีผลิตภัณฑ์น้ำจิ้มซีฟู้ดและผักอบกรอบ</a:t>
            </a:r>
          </a:p>
        </p:txBody>
      </p:sp>
      <p:sp>
        <p:nvSpPr>
          <p:cNvPr id="19" name="กล่องข้อความ 8"/>
          <p:cNvSpPr txBox="1">
            <a:spLocks/>
          </p:cNvSpPr>
          <p:nvPr/>
        </p:nvSpPr>
        <p:spPr>
          <a:xfrm>
            <a:off x="3098676" y="2924944"/>
            <a:ext cx="5544616" cy="3083921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sz="1600" b="1" dirty="0" smtClean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ขอ</a:t>
            </a:r>
            <a:r>
              <a:rPr lang="th-TH" sz="2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คำปรึกษาเกี่ยวกับการทำผลิตภัณฑ์พร้อมทาน และสอบถามเกี่ยวกับ </a:t>
            </a:r>
            <a:r>
              <a:rPr lang="en-US" sz="2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OEM </a:t>
            </a:r>
            <a:r>
              <a:rPr lang="th-TH" sz="2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คืออะไร </a:t>
            </a:r>
            <a:r>
              <a:rPr lang="th-TH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	</a:t>
            </a:r>
            <a:endParaRPr lang="en-US" sz="2000" b="1" dirty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ดร.ธนภพ โสตโยม ได้ให้คำปรึกษา</a:t>
            </a:r>
            <a:endParaRPr lang="en-US" sz="2000" b="1" dirty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en-US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เกี่ยวกับน้ำจิ้มซีฟู๊ดพร้อมบริโภคและแนวทางการผลิตผลิตภัณฑ์โดยการบรรจุถุงรีทอร์ทเพาซ์(</a:t>
            </a:r>
            <a:r>
              <a:rPr lang="en-US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Report Pouch) </a:t>
            </a:r>
          </a:p>
          <a:p>
            <a:r>
              <a:rPr lang="en-US" sz="2000" b="1" dirty="0" smtClean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- OEM </a:t>
            </a:r>
            <a:r>
              <a:rPr lang="th-TH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ย่อมาจาก </a:t>
            </a:r>
            <a:r>
              <a:rPr lang="en-US" sz="2000" b="1" dirty="0" err="1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Origianl</a:t>
            </a:r>
            <a:r>
              <a:rPr lang="en-US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 Equipment Manufacturer </a:t>
            </a:r>
            <a:r>
              <a:rPr lang="th-TH" sz="2000" b="1" dirty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หมายถึงการรับจ้างผลิตสินค้าให้กับแบรนด์ต่าง ๆ ตามแบบที่ลูกค้ากำหนด โดยใช้การผลิตของเรารวมถึงเครื่องจักรที่ใช้ในการผลิตด้วย มักจะเป็นโรงงานเปิดใหม่ ๆ หรือโรงงานที่ไม่เน้นการสร้างแบรนด์ของตนเอง และโรงงานที่ไม่มีความชำนาญในการออกแบบผลิตภัณฑ์  </a:t>
            </a:r>
            <a:endParaRPr lang="th-TH" sz="2000" b="1" dirty="0" smtClean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6" y="109806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" y="-254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กล่องข้อความ 8"/>
          <p:cNvSpPr txBox="1">
            <a:spLocks/>
          </p:cNvSpPr>
          <p:nvPr/>
        </p:nvSpPr>
        <p:spPr>
          <a:xfrm>
            <a:off x="1607890" y="502587"/>
            <a:ext cx="5904656" cy="830997"/>
          </a:xfrm>
          <a:prstGeom prst="rect">
            <a:avLst/>
          </a:prstGeom>
          <a:noFill/>
          <a:ln w="76200">
            <a:solidFill>
              <a:srgbClr val="FF66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ให้บริการคำปรึกษาโดยการสอบถามทางโทรศัพท์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3" y="227687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กล่องข้อความ 8"/>
          <p:cNvSpPr txBox="1">
            <a:spLocks/>
          </p:cNvSpPr>
          <p:nvPr/>
        </p:nvSpPr>
        <p:spPr>
          <a:xfrm>
            <a:off x="3779912" y="1922929"/>
            <a:ext cx="4458022" cy="70788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</a:pPr>
            <a:r>
              <a:rPr lang="th-TH" sz="2000" b="1" dirty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>นายกรรณตพล แพร่ง</a:t>
            </a:r>
            <a:r>
              <a:rPr lang="th-TH" sz="2000" b="1" dirty="0" smtClean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>เมือง</a:t>
            </a:r>
            <a:r>
              <a:rPr lang="th-TH" sz="2000" b="1" dirty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/>
            </a:r>
            <a:br>
              <a:rPr lang="th-TH" sz="2000" b="1" dirty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</a:br>
            <a:r>
              <a:rPr lang="th-TH" sz="2000" b="1" dirty="0" smtClean="0">
                <a:solidFill>
                  <a:srgbClr val="5B9BD5">
                    <a:lumMod val="75000"/>
                  </a:srgbClr>
                </a:solidFill>
                <a:latin typeface="AngsanaUPC" pitchFamily="18" charset="-34"/>
                <a:ea typeface="+mn-ea"/>
                <a:cs typeface="AngsanaUPC" pitchFamily="18" charset="-34"/>
              </a:rPr>
              <a:t>มีความประสงค์ต้องการขอสูตรและวิธีการทำผงปรุงรสเห็ด</a:t>
            </a:r>
          </a:p>
        </p:txBody>
      </p:sp>
      <p:sp>
        <p:nvSpPr>
          <p:cNvPr id="10" name="กล่องข้อความ 8"/>
          <p:cNvSpPr txBox="1">
            <a:spLocks/>
          </p:cNvSpPr>
          <p:nvPr/>
        </p:nvSpPr>
        <p:spPr>
          <a:xfrm>
            <a:off x="3779912" y="3211930"/>
            <a:ext cx="4824536" cy="2640723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ทางศูนย์คลินิกเทคโนโลยีโชติเวช ได้รับข้อมูลจากทางคลินิกส่วนกลางขอข้อมูล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28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ทำผงปรุงรส</a:t>
            </a:r>
            <a:r>
              <a:rPr lang="th-TH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เห็ด </a:t>
            </a:r>
            <a:endParaRPr lang="th-TH" sz="2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800" b="1" dirty="0" smtClean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ผศ.ชมพูนุช เผื่อนพิภพ ได้ให้คำปรึกษาโดยให้ข้อมูลทางโทรศัพท์และได้จัดส่งเอกสารไปทาง </a:t>
            </a:r>
            <a:r>
              <a:rPr lang="en-US" sz="2800" b="1" dirty="0" smtClean="0">
                <a:solidFill>
                  <a:schemeClr val="accent5"/>
                </a:solidFill>
                <a:latin typeface="AngsanaUPC" pitchFamily="18" charset="-34"/>
                <a:cs typeface="AngsanaUPC" pitchFamily="18" charset="-34"/>
              </a:rPr>
              <a:t>E-mail  </a:t>
            </a:r>
            <a:endParaRPr lang="th-TH" sz="2800" b="1" dirty="0" smtClean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chemeClr val="accent5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" y="109805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1" y="4221088"/>
            <a:ext cx="3070332" cy="197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user\Desktop\พาวเวอพ้อย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1"/>
          <p:cNvSpPr txBox="1"/>
          <p:nvPr/>
        </p:nvSpPr>
        <p:spPr>
          <a:xfrm>
            <a:off x="2363761" y="832240"/>
            <a:ext cx="4283439" cy="646331"/>
          </a:xfrm>
          <a:prstGeom prst="rect">
            <a:avLst/>
          </a:prstGeom>
          <a:noFill/>
          <a:ln w="76200">
            <a:solidFill>
              <a:srgbClr val="FF66C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th-TH" sz="24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ผลการประเมิน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744913"/>
              </p:ext>
            </p:extLst>
          </p:nvPr>
        </p:nvGraphicFramePr>
        <p:xfrm>
          <a:off x="1547664" y="1988840"/>
          <a:ext cx="57911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42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C:\Users\user\Desktop\พาวเวอพ้อย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58" y="9525"/>
            <a:ext cx="9169458" cy="6877094"/>
          </a:xfrm>
          <a:prstGeom prst="rect">
            <a:avLst/>
          </a:prstGeom>
          <a:solidFill>
            <a:srgbClr val="FF00FF"/>
          </a:solidFill>
          <a:ln>
            <a:solidFill>
              <a:schemeClr val="accent2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16150" y="2564904"/>
            <a:ext cx="68842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นำความรู้ด้านวิทยาศาตร์ช่วยพัฒนาอาชีพ</a:t>
            </a:r>
          </a:p>
          <a:p>
            <a:pPr algn="ctr"/>
            <a:r>
              <a:rPr lang="th-TH" sz="4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คลินิก</a:t>
            </a:r>
            <a:r>
              <a:rPr lang="th-TH" sz="44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เทคโนโลยี ที่พึ่งของ</a:t>
            </a:r>
            <a:r>
              <a:rPr lang="th-TH" sz="4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ชุมชน</a:t>
            </a:r>
          </a:p>
          <a:p>
            <a:pPr algn="ctr"/>
            <a:r>
              <a:rPr lang="th-TH" sz="44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ขอบคุณค่ะ</a:t>
            </a:r>
            <a:endParaRPr lang="th-TH" sz="4400" b="1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879"/>
            <a:ext cx="10366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6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11251</TotalTime>
  <Words>266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Angsana New</vt:lpstr>
      <vt:lpstr>AngsanaUPC</vt:lpstr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ให้บริการคำปรึกษาทางโนโลยี จำนวน 112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Rmutp</cp:lastModifiedBy>
  <cp:revision>683</cp:revision>
  <cp:lastPrinted>2018-07-03T07:46:49Z</cp:lastPrinted>
  <dcterms:created xsi:type="dcterms:W3CDTF">2011-11-23T09:20:46Z</dcterms:created>
  <dcterms:modified xsi:type="dcterms:W3CDTF">2018-10-18T09:34:40Z</dcterms:modified>
</cp:coreProperties>
</file>